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9"/>
  </p:notesMasterIdLst>
  <p:sldIdLst>
    <p:sldId id="424" r:id="rId3"/>
    <p:sldId id="315" r:id="rId4"/>
    <p:sldId id="423" r:id="rId5"/>
    <p:sldId id="425" r:id="rId6"/>
    <p:sldId id="426" r:id="rId7"/>
    <p:sldId id="427" r:id="rId8"/>
    <p:sldId id="316" r:id="rId9"/>
    <p:sldId id="428" r:id="rId10"/>
    <p:sldId id="318" r:id="rId11"/>
    <p:sldId id="257" r:id="rId12"/>
    <p:sldId id="284" r:id="rId13"/>
    <p:sldId id="297" r:id="rId14"/>
    <p:sldId id="283" r:id="rId15"/>
    <p:sldId id="259" r:id="rId16"/>
    <p:sldId id="256" r:id="rId17"/>
    <p:sldId id="303" r:id="rId18"/>
    <p:sldId id="304" r:id="rId19"/>
    <p:sldId id="258" r:id="rId20"/>
    <p:sldId id="279" r:id="rId21"/>
    <p:sldId id="296" r:id="rId22"/>
    <p:sldId id="260" r:id="rId23"/>
    <p:sldId id="261" r:id="rId24"/>
    <p:sldId id="317" r:id="rId25"/>
    <p:sldId id="262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2" r:id="rId34"/>
    <p:sldId id="295" r:id="rId35"/>
    <p:sldId id="294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309" r:id="rId46"/>
    <p:sldId id="310" r:id="rId47"/>
    <p:sldId id="272" r:id="rId48"/>
    <p:sldId id="311" r:id="rId49"/>
    <p:sldId id="312" r:id="rId50"/>
    <p:sldId id="313" r:id="rId51"/>
    <p:sldId id="314" r:id="rId52"/>
    <p:sldId id="273" r:id="rId53"/>
    <p:sldId id="274" r:id="rId54"/>
    <p:sldId id="275" r:id="rId55"/>
    <p:sldId id="276" r:id="rId56"/>
    <p:sldId id="277" r:id="rId57"/>
    <p:sldId id="281" r:id="rId58"/>
    <p:sldId id="306" r:id="rId59"/>
    <p:sldId id="308" r:id="rId60"/>
    <p:sldId id="307" r:id="rId61"/>
    <p:sldId id="305" r:id="rId62"/>
    <p:sldId id="282" r:id="rId63"/>
    <p:sldId id="278" r:id="rId64"/>
    <p:sldId id="298" r:id="rId65"/>
    <p:sldId id="299" r:id="rId66"/>
    <p:sldId id="301" r:id="rId67"/>
    <p:sldId id="300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ertificate_Format" id="{876AA45D-7292-416C-B12B-9278092EDB44}">
          <p14:sldIdLst>
            <p14:sldId id="424"/>
            <p14:sldId id="315"/>
            <p14:sldId id="423"/>
            <p14:sldId id="425"/>
            <p14:sldId id="426"/>
            <p14:sldId id="427"/>
            <p14:sldId id="316"/>
            <p14:sldId id="428"/>
            <p14:sldId id="318"/>
          </p14:sldIdLst>
        </p14:section>
        <p14:section name="Integrity" id="{BE2F1C14-9BEC-415F-9D18-8B2A0E8C8D11}">
          <p14:sldIdLst>
            <p14:sldId id="257"/>
            <p14:sldId id="284"/>
            <p14:sldId id="297"/>
            <p14:sldId id="283"/>
          </p14:sldIdLst>
        </p14:section>
        <p14:section name="Signature" id="{9FE00F38-C346-43E3-A5C3-581759632581}">
          <p14:sldIdLst>
            <p14:sldId id="259"/>
            <p14:sldId id="256"/>
            <p14:sldId id="303"/>
            <p14:sldId id="304"/>
          </p14:sldIdLst>
        </p14:section>
        <p14:section name="Asymmetric_Encryption_DSA_DH_RSA" id="{4D8D8318-5B39-4367-B1D9-EEDFED1E63C0}">
          <p14:sldIdLst>
            <p14:sldId id="258"/>
            <p14:sldId id="279"/>
            <p14:sldId id="296"/>
            <p14:sldId id="260"/>
            <p14:sldId id="261"/>
          </p14:sldIdLst>
        </p14:section>
        <p14:section name="CSR" id="{4496902B-952A-48CF-A60B-45EAE56822ED}">
          <p14:sldIdLst>
            <p14:sldId id="317"/>
            <p14:sldId id="262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Certificate_Revocation" id="{8A5779EC-6CD8-4300-B4D9-ABB1ECCF3881}">
          <p14:sldIdLst>
            <p14:sldId id="293"/>
            <p14:sldId id="292"/>
            <p14:sldId id="295"/>
            <p14:sldId id="294"/>
          </p14:sldIdLst>
        </p14:section>
        <p14:section name="Certificate_Content" id="{CD442E12-6FF4-4BAF-9F3A-9569E367342D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09"/>
            <p14:sldId id="310"/>
            <p14:sldId id="272"/>
            <p14:sldId id="311"/>
            <p14:sldId id="312"/>
            <p14:sldId id="313"/>
            <p14:sldId id="314"/>
            <p14:sldId id="273"/>
            <p14:sldId id="274"/>
            <p14:sldId id="275"/>
            <p14:sldId id="276"/>
            <p14:sldId id="277"/>
            <p14:sldId id="281"/>
            <p14:sldId id="306"/>
            <p14:sldId id="308"/>
            <p14:sldId id="307"/>
            <p14:sldId id="305"/>
          </p14:sldIdLst>
        </p14:section>
        <p14:section name="SSL_Wireshark_Way" id="{E7CF8A05-B864-4C99-A521-FEE70E7E3E7A}">
          <p14:sldIdLst>
            <p14:sldId id="282"/>
            <p14:sldId id="278"/>
            <p14:sldId id="298"/>
          </p14:sldIdLst>
        </p14:section>
        <p14:section name="SSH" id="{4BF2CCCD-E57A-4263-A1B8-A47E63AA96D2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1" autoAdjust="0"/>
    <p:restoredTop sz="73309" autoAdjust="0"/>
  </p:normalViewPr>
  <p:slideViewPr>
    <p:cSldViewPr snapToGrid="0">
      <p:cViewPr varScale="1">
        <p:scale>
          <a:sx n="64" d="100"/>
          <a:sy n="64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8C5A3-7241-4198-976B-ABB6BCF6CD09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C1A2B-0F23-48AD-A39E-2B258653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2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https://support.huaweicloud.com/en-us/ccm_faq/ccm_01_0054.html</a:t>
            </a:r>
          </a:p>
          <a:p>
            <a:r>
              <a:rPr lang="en-US" dirty="0"/>
              <a:t>https://www.digitalocean.com/community/tutorials/openssl-essentials-working-with-ssl-certificates-private-keys-and-csrs</a:t>
            </a:r>
          </a:p>
          <a:p>
            <a:r>
              <a:rPr lang="en-US" dirty="0"/>
              <a:t>https://www.digitalocean.com/community/tutorials/java-keytool-essentials-working-with-java-keystores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C1A2B-0F23-48AD-A39E-2B2586533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https://www.digicert.com/content/dam/digicert/pdfs/ssl-tls-best-practice-workshop-student-guide-en.pdf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C1A2B-0F23-48AD-A39E-2B2586533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C1A2B-0F23-48AD-A39E-2B2586533F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Using Asymmetric</a:t>
            </a:r>
            <a:r>
              <a:rPr lang="en-US" baseline="0" dirty="0"/>
              <a:t> Encryption can be used for authenticity of the Sender but it’s </a:t>
            </a:r>
            <a:r>
              <a:rPr lang="en-US" b="1" baseline="0" dirty="0"/>
              <a:t>computationally expensive if you need to lot of </a:t>
            </a:r>
            <a:r>
              <a:rPr lang="en-US" b="1" baseline="0" dirty="0" err="1"/>
              <a:t>redata</a:t>
            </a:r>
            <a:r>
              <a:rPr lang="en-US" b="1" baseline="0" dirty="0"/>
              <a:t> </a:t>
            </a:r>
            <a:r>
              <a:rPr lang="en-US" baseline="0" dirty="0"/>
              <a:t>.</a:t>
            </a:r>
          </a:p>
          <a:p>
            <a:r>
              <a:rPr lang="en-US" baseline="0" dirty="0"/>
              <a:t>Digital Signature solves that problem using hash + Asymmetric Encryption </a:t>
            </a:r>
          </a:p>
          <a:p>
            <a:r>
              <a:rPr lang="en-US" baseline="0" dirty="0"/>
              <a:t> As Above diagram shows :</a:t>
            </a:r>
          </a:p>
          <a:p>
            <a:r>
              <a:rPr lang="en-US" baseline="0" dirty="0"/>
              <a:t>1 Signer run the data through hash function &amp; received hash is than encrypted with it’s private key </a:t>
            </a:r>
            <a:r>
              <a:rPr lang="en-US" b="1" baseline="0" dirty="0"/>
              <a:t>( we are encrypting the hash not the whole data so less computation) </a:t>
            </a:r>
            <a:r>
              <a:rPr lang="en-US" baseline="0" dirty="0"/>
              <a:t>, Resulting signature we send with the original document.</a:t>
            </a:r>
          </a:p>
          <a:p>
            <a:r>
              <a:rPr lang="en-US" baseline="0" dirty="0"/>
              <a:t> 2 On Receiver we run the data through hash function which gives the resulting hash (end with 003c) , at the same time we decrypt signature with Signer’s public key &amp; if result’s match than we can verify the authenticity .</a:t>
            </a:r>
          </a:p>
          <a:p>
            <a:endParaRPr lang="en-US" baseline="0" dirty="0"/>
          </a:p>
          <a:p>
            <a:r>
              <a:rPr lang="en-US" baseline="0" dirty="0"/>
              <a:t>Digital Signature :</a:t>
            </a:r>
          </a:p>
          <a:p>
            <a:r>
              <a:rPr lang="en-US" baseline="0" dirty="0"/>
              <a:t>1 Origin Authentication ( Only signer’s pubic key can decrypt the signature encrypted by signer private key)</a:t>
            </a:r>
          </a:p>
          <a:p>
            <a:r>
              <a:rPr lang="en-US" baseline="0" dirty="0"/>
              <a:t>2 Data Integrity :  ( if finger print match so data has not been altered)</a:t>
            </a:r>
          </a:p>
          <a:p>
            <a:r>
              <a:rPr lang="en-US" baseline="0" dirty="0"/>
              <a:t>3 Non-repudiation : ( Only signer’s private key produce the signature , can not deny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D6B04-62AB-41C3-8C83-0F44D6BAC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80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6500-DB14-4037-82D1-A94317800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B4487-524A-4DC7-8018-B4C370297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801-C0A7-4745-A591-60AD2663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B7A1C-DFC9-4685-9954-449EA387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C83D-EB8B-4838-A0A9-62CAE5F6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4CA9-04CF-46A0-BCF5-286C67CD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7023B-92BF-4330-93F4-A7EC25C3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22807-5EFB-4C7F-913B-813996A2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E4E4-5BDE-4A59-96B8-006EE59B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C4FD9-A388-48A4-A8C8-C089F60C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7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B5A72-80DA-4832-8CCD-99960A1C9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39CA2-C8E1-4232-BEC8-2A43AEE0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0FD1-999F-42DF-8546-104B7D59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8732-B580-4970-AA39-FB399231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DE77-527E-4CAF-A270-C29E803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8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01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36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2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8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24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6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2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4272-E702-4A0D-8E48-92582BF9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5005-FC74-4A3C-9775-980B7AAE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E1F3-DB45-4C6E-8BEA-66B21844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42E0-C2AB-4F59-83FE-9E7AB280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D4B33-C42E-42D2-BE40-69D845EB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9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1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55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4E53-47DA-4834-9B00-B297CEF5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85350-F3DB-4BEE-BEA0-82C8E2514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D858-0703-41FB-946E-BC4FE2C8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CE2E-E1E1-465A-B85D-C2CC8720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A064-0FEF-4F77-9AF8-D7E6CD71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8E9C-F891-4D7E-8116-F2057200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8C4C-A438-4387-9066-4D140BB5E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458F-5627-42C5-99DA-ADDD9926A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13293-714C-4255-A744-90A9EE3B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5F9EE-D726-4932-A71B-55E5980B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652F2-403D-4189-B765-45583F5B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E67F-A2DD-4240-A0D4-83EC3BE9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498A-2E9A-4A72-B700-6003EDB4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74293-658C-47AC-B6C7-241CE914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8FC97-C142-4FF9-B46D-91E1F329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F37B3-B7C8-4870-A0AF-69091E304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1545D-489E-4592-BC8F-1A83F871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ACEE7-B025-4413-8216-E7B04BFD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B8D2D-6A77-46B4-8A7C-BD68E6AB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3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A563-9130-4C0C-8ABF-2DA640F9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9E012-0585-4737-B498-E78DE223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4AD91-6CFD-4246-ACA3-82164730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BBC51-2CD3-441C-B21B-67F7A3F5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4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296A3-3BF3-401D-838D-BEFAE0E8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CFB1-0BFB-4672-8FD7-8D3718DD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51A7F-17D3-4071-B610-86A737D1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1E55-BC1B-4356-91F1-B83EF44E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F0F5-1064-48AC-B2BE-0200E92B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BD968-1DF1-478F-B08F-ED35A374D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66127-90E8-4E92-849A-E0A7F1E3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0DDC0-D430-4E18-B5D8-6FCFE48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573F3-AEDF-4FA0-96EA-2DEAD517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7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5B8-32EF-4A27-B49D-31CB8A4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C4AF0-F33F-48E5-9332-B6FB89FA8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0C3F7-DCCD-4878-B251-23F23671D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9855F-90D9-45F0-91BE-FFB29C96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DCB31-108F-42BA-9EA7-EE825DC6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468C0-AF44-4F79-A479-FC84DF6E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4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0084C-EEAD-4388-A002-B62B91AE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A48D-DAC4-4AC9-B3CA-2B138C47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8841-6AD5-483A-9A83-406671498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77D90-4F05-4938-A20E-04A088F7F445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2B5A-78CF-4967-A049-5BC97EB28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1A2FD-518D-4102-8B35-EBFD6172D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7339-70BA-4172-8E85-A1F75625E429}" type="datetimeFigureOut">
              <a:rPr lang="en-US" smtClean="0"/>
              <a:t>1/4/2023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1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1B7F8-A35E-25B3-05BA-E0B4DFAB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5" y="251184"/>
            <a:ext cx="8474174" cy="63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4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 rot="16200000">
            <a:off x="7230000" y="-1483643"/>
            <a:ext cx="1149461" cy="6945744"/>
          </a:xfrm>
          <a:prstGeom prst="leftBrace">
            <a:avLst>
              <a:gd name="adj1" fmla="val 17782"/>
              <a:gd name="adj2" fmla="val 495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2110" y="1821609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mode/IPSEC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16" y="509241"/>
            <a:ext cx="10191750" cy="828675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8054650" y="-1288611"/>
            <a:ext cx="663940" cy="5781960"/>
          </a:xfrm>
          <a:prstGeom prst="leftBrace">
            <a:avLst>
              <a:gd name="adj1" fmla="val 17782"/>
              <a:gd name="adj2" fmla="val 46462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2303" y="1345113"/>
            <a:ext cx="2729345" cy="2555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SSL/TLS Application Layer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6274212" y="-1295598"/>
            <a:ext cx="1924960" cy="8081818"/>
          </a:xfrm>
          <a:prstGeom prst="leftBrace">
            <a:avLst>
              <a:gd name="adj1" fmla="val 17782"/>
              <a:gd name="adj2" fmla="val 501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7034" y="2602739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Tunnel mode/IPSEC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5290749" y="-1214421"/>
            <a:ext cx="2178534" cy="9998370"/>
          </a:xfrm>
          <a:prstGeom prst="leftBrace">
            <a:avLst>
              <a:gd name="adj1" fmla="val 17782"/>
              <a:gd name="adj2" fmla="val 50113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4558" y="3593426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2/MACSEC</a:t>
            </a:r>
          </a:p>
        </p:txBody>
      </p:sp>
    </p:spTree>
    <p:extLst>
      <p:ext uri="{BB962C8B-B14F-4D97-AF65-F5344CB8AC3E}">
        <p14:creationId xmlns:p14="http://schemas.microsoft.com/office/powerpoint/2010/main" val="212508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C833E-D2B8-43B3-A7FB-E2587800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0" y="368035"/>
            <a:ext cx="6566155" cy="278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31189-418D-918B-127C-2FF136BE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2" y="3429000"/>
            <a:ext cx="10967655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2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CABE0-FE6B-FA99-470C-753E53A3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3" y="220702"/>
            <a:ext cx="10211685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1EFA1-E0FD-4299-865E-B5A8D417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04800"/>
            <a:ext cx="109156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BB99E-22CE-4622-9E71-8AF848D9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8" y="3321497"/>
            <a:ext cx="6183314" cy="2626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1CCD8-34D3-4D6B-8994-E786FA2C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9420"/>
            <a:ext cx="6233700" cy="202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AFA55-71E6-4AD6-994B-10233EDE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94" y="84439"/>
            <a:ext cx="6267817" cy="3107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DF7AF-F2B4-01F7-6513-FE4A9FAEC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055" y="3768437"/>
            <a:ext cx="5301523" cy="19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3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1B012-9597-4E85-AB64-07D56B63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68" y="502772"/>
            <a:ext cx="5913632" cy="3414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364F6-8D44-4B77-8BE5-135AC55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" y="462899"/>
            <a:ext cx="5776461" cy="283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16A53-DC3B-4802-AA5B-05CBA234AD47}"/>
              </a:ext>
            </a:extLst>
          </p:cNvPr>
          <p:cNvSpPr txBox="1"/>
          <p:nvPr/>
        </p:nvSpPr>
        <p:spPr>
          <a:xfrm>
            <a:off x="157017" y="93567"/>
            <a:ext cx="501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Encryption is done using receiver’s public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DD8FE-412C-4F30-B3DE-992776649AD5}"/>
              </a:ext>
            </a:extLst>
          </p:cNvPr>
          <p:cNvSpPr txBox="1"/>
          <p:nvPr/>
        </p:nvSpPr>
        <p:spPr>
          <a:xfrm>
            <a:off x="6423890" y="93567"/>
            <a:ext cx="501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Signature is done using sender’s private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45F6C-DE3B-F71F-65B1-0DA5F264133C}"/>
              </a:ext>
            </a:extLst>
          </p:cNvPr>
          <p:cNvSpPr txBox="1"/>
          <p:nvPr/>
        </p:nvSpPr>
        <p:spPr>
          <a:xfrm>
            <a:off x="7112000" y="3620655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83C06F-ECE0-9A0B-F876-60E597C3B943}"/>
              </a:ext>
            </a:extLst>
          </p:cNvPr>
          <p:cNvSpPr/>
          <p:nvPr/>
        </p:nvSpPr>
        <p:spPr>
          <a:xfrm>
            <a:off x="6862618" y="3944720"/>
            <a:ext cx="1625600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47124-CA9A-DA85-4394-64FA06D838BE}"/>
              </a:ext>
            </a:extLst>
          </p:cNvPr>
          <p:cNvSpPr/>
          <p:nvPr/>
        </p:nvSpPr>
        <p:spPr>
          <a:xfrm>
            <a:off x="7162799" y="4360050"/>
            <a:ext cx="1025237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Hash of Message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DD9FB-355F-8B28-0022-791AD3088DFD}"/>
              </a:ext>
            </a:extLst>
          </p:cNvPr>
          <p:cNvSpPr/>
          <p:nvPr/>
        </p:nvSpPr>
        <p:spPr>
          <a:xfrm>
            <a:off x="7292107" y="5098473"/>
            <a:ext cx="1025237" cy="8502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Encrypt Hash using PAM’s Private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95082-3273-200D-C4CF-0D4F0E2177D8}"/>
              </a:ext>
            </a:extLst>
          </p:cNvPr>
          <p:cNvSpPr txBox="1"/>
          <p:nvPr/>
        </p:nvSpPr>
        <p:spPr>
          <a:xfrm>
            <a:off x="595746" y="5852059"/>
            <a:ext cx="595745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 : Though Signature use Private Key ,you are not using to Encrypt the Whole Data but you are Encrypting Hash of the Data(Hash is Small representation of the data)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73199D-D084-6FB1-859E-A25285F85377}"/>
              </a:ext>
            </a:extLst>
          </p:cNvPr>
          <p:cNvSpPr/>
          <p:nvPr/>
        </p:nvSpPr>
        <p:spPr>
          <a:xfrm>
            <a:off x="6991927" y="6170562"/>
            <a:ext cx="1625600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67573-E68C-3F88-BACE-78961BEA1F91}"/>
              </a:ext>
            </a:extLst>
          </p:cNvPr>
          <p:cNvSpPr/>
          <p:nvPr/>
        </p:nvSpPr>
        <p:spPr>
          <a:xfrm>
            <a:off x="8617527" y="6170561"/>
            <a:ext cx="517237" cy="36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F2DF4-13EC-0F3F-610A-2C31145646DD}"/>
              </a:ext>
            </a:extLst>
          </p:cNvPr>
          <p:cNvCxnSpPr>
            <a:cxnSpLocks/>
          </p:cNvCxnSpPr>
          <p:nvPr/>
        </p:nvCxnSpPr>
        <p:spPr>
          <a:xfrm>
            <a:off x="8335817" y="5542794"/>
            <a:ext cx="484911" cy="6185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3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1" y="940204"/>
            <a:ext cx="9883139" cy="4388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67" y="5240564"/>
            <a:ext cx="2084416" cy="340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73" y="5838246"/>
            <a:ext cx="2084416" cy="46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962" y="4362441"/>
            <a:ext cx="3263711" cy="1650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628" y="1838150"/>
            <a:ext cx="1954635" cy="377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320" y="1265099"/>
            <a:ext cx="139065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948" y="5236450"/>
            <a:ext cx="1812022" cy="336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1102" y="3031266"/>
            <a:ext cx="2277175" cy="5665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7123" y="5207082"/>
            <a:ext cx="1812022" cy="336367"/>
          </a:xfrm>
          <a:prstGeom prst="rect">
            <a:avLst/>
          </a:prstGeom>
        </p:spPr>
      </p:pic>
      <p:cxnSp>
        <p:nvCxnSpPr>
          <p:cNvPr id="18" name="Connector: Curved 17"/>
          <p:cNvCxnSpPr>
            <a:stCxn id="10" idx="2"/>
            <a:endCxn id="12" idx="2"/>
          </p:cNvCxnSpPr>
          <p:nvPr/>
        </p:nvCxnSpPr>
        <p:spPr>
          <a:xfrm rot="5400000" flipH="1" flipV="1">
            <a:off x="9869862" y="4419545"/>
            <a:ext cx="29368" cy="2277175"/>
          </a:xfrm>
          <a:prstGeom prst="curvedConnector3">
            <a:avLst>
              <a:gd name="adj1" fmla="val -237804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12448" y="5905850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 idx="4294967295"/>
          </p:nvPr>
        </p:nvSpPr>
        <p:spPr>
          <a:xfrm>
            <a:off x="180248" y="268874"/>
            <a:ext cx="10515600" cy="3307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Signature</a:t>
            </a:r>
            <a:r>
              <a:rPr lang="en-US" b="1" baseline="0" dirty="0"/>
              <a:t> = Encrypted hash of data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86B8C-7A2C-43A8-9A1D-5A3E25D0E158}"/>
              </a:ext>
            </a:extLst>
          </p:cNvPr>
          <p:cNvSpPr/>
          <p:nvPr/>
        </p:nvSpPr>
        <p:spPr>
          <a:xfrm>
            <a:off x="2230466" y="1882214"/>
            <a:ext cx="945342" cy="2729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946F9-8285-4447-9088-1BDBC3C1FCA4}"/>
              </a:ext>
            </a:extLst>
          </p:cNvPr>
          <p:cNvSpPr/>
          <p:nvPr/>
        </p:nvSpPr>
        <p:spPr>
          <a:xfrm>
            <a:off x="-1" y="5187847"/>
            <a:ext cx="1022967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Hash of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8BB15E-7E4C-437C-9D63-E1A189B3EE52}"/>
              </a:ext>
            </a:extLst>
          </p:cNvPr>
          <p:cNvSpPr/>
          <p:nvPr/>
        </p:nvSpPr>
        <p:spPr>
          <a:xfrm>
            <a:off x="38490" y="5905850"/>
            <a:ext cx="94534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5F6B4E-FD62-4CAC-B6E8-EAC36D556F52}"/>
              </a:ext>
            </a:extLst>
          </p:cNvPr>
          <p:cNvCxnSpPr/>
          <p:nvPr/>
        </p:nvCxnSpPr>
        <p:spPr>
          <a:xfrm>
            <a:off x="2230466" y="2349500"/>
            <a:ext cx="1770034" cy="2506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5DE5BD1-A3C4-4BBE-B52A-649FB423E7AE}"/>
              </a:ext>
            </a:extLst>
          </p:cNvPr>
          <p:cNvSpPr/>
          <p:nvPr/>
        </p:nvSpPr>
        <p:spPr>
          <a:xfrm>
            <a:off x="4838091" y="5992492"/>
            <a:ext cx="1918483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Hash of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CD3624-8CD8-42FB-919C-880398E0B1EB}"/>
              </a:ext>
            </a:extLst>
          </p:cNvPr>
          <p:cNvSpPr/>
          <p:nvPr/>
        </p:nvSpPr>
        <p:spPr>
          <a:xfrm>
            <a:off x="10439399" y="114658"/>
            <a:ext cx="1572353" cy="33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Notes 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2772B3-E7A6-4794-B230-6B7AACEF504F}"/>
              </a:ext>
            </a:extLst>
          </p:cNvPr>
          <p:cNvSpPr/>
          <p:nvPr/>
        </p:nvSpPr>
        <p:spPr>
          <a:xfrm>
            <a:off x="3892749" y="5998645"/>
            <a:ext cx="945342" cy="4441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05B2D7-F125-4345-BF49-5BC3458968D7}"/>
              </a:ext>
            </a:extLst>
          </p:cNvPr>
          <p:cNvSpPr/>
          <p:nvPr/>
        </p:nvSpPr>
        <p:spPr>
          <a:xfrm>
            <a:off x="10100600" y="4506093"/>
            <a:ext cx="1918483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Hash of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ABE12-5880-4592-8C2A-CECCA9FA92B7}"/>
              </a:ext>
            </a:extLst>
          </p:cNvPr>
          <p:cNvSpPr txBox="1"/>
          <p:nvPr/>
        </p:nvSpPr>
        <p:spPr>
          <a:xfrm>
            <a:off x="1562100" y="5652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718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295400"/>
            <a:ext cx="11195050" cy="543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2FF06-13B7-4A61-8843-0B375CE5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7" y="127000"/>
            <a:ext cx="1080914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6E4AE-3324-49F3-A7F6-401A58CA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2839235"/>
            <a:ext cx="7079329" cy="3793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13D3F9-4B21-FCFF-9A27-AF875D80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" y="162859"/>
            <a:ext cx="10967655" cy="267637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8EACF63E-BBCB-F94B-67D2-EDE423EB92B2}"/>
              </a:ext>
            </a:extLst>
          </p:cNvPr>
          <p:cNvSpPr/>
          <p:nvPr/>
        </p:nvSpPr>
        <p:spPr>
          <a:xfrm>
            <a:off x="7461115" y="3312269"/>
            <a:ext cx="1163340" cy="3164541"/>
          </a:xfrm>
          <a:prstGeom prst="rightBrace">
            <a:avLst>
              <a:gd name="adj1" fmla="val 8333"/>
              <a:gd name="adj2" fmla="val 51926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96273-9547-3623-1785-1227AE8BA95C}"/>
              </a:ext>
            </a:extLst>
          </p:cNvPr>
          <p:cNvSpPr txBox="1"/>
          <p:nvPr/>
        </p:nvSpPr>
        <p:spPr>
          <a:xfrm>
            <a:off x="8321620" y="4027055"/>
            <a:ext cx="196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0572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0D6AB-0816-445A-A162-2AADC2A0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0" y="380627"/>
            <a:ext cx="6412090" cy="285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31869-A7AC-4C27-A0C5-3E3C1C85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3" y="3528915"/>
            <a:ext cx="6412090" cy="30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A67B3-46B2-2870-484E-A4B3851B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1" y="81104"/>
            <a:ext cx="739966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91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7BD8B-7010-2512-9D7C-74BCF3DF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9" y="280951"/>
            <a:ext cx="5824315" cy="3212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44691-DE85-B2E3-9C1B-B62363A8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48" y="110836"/>
            <a:ext cx="5972205" cy="3864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34FE4-8274-FE5F-AFCE-8BADC3A97DD4}"/>
              </a:ext>
            </a:extLst>
          </p:cNvPr>
          <p:cNvSpPr txBox="1"/>
          <p:nvPr/>
        </p:nvSpPr>
        <p:spPr>
          <a:xfrm>
            <a:off x="544945" y="4165600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as secret key for HMAC </a:t>
            </a:r>
          </a:p>
        </p:txBody>
      </p:sp>
    </p:spTree>
    <p:extLst>
      <p:ext uri="{BB962C8B-B14F-4D97-AF65-F5344CB8AC3E}">
        <p14:creationId xmlns:p14="http://schemas.microsoft.com/office/powerpoint/2010/main" val="2522627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1718A-7A53-47BA-80EB-20801941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3511875"/>
            <a:ext cx="5436726" cy="296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CD7C5-BB59-4C5A-B461-8F920AB4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57" y="3429000"/>
            <a:ext cx="6019269" cy="3134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C5588-8351-2E82-AC1A-7FA27913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" y="190740"/>
            <a:ext cx="4724809" cy="243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99E56-8382-073D-BA56-BD4C7B352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00" y="120342"/>
            <a:ext cx="564690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0DF92-487E-41C8-BA01-BDC09B5B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3" y="292962"/>
            <a:ext cx="6694127" cy="325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18B93-E0EF-435F-869C-5EBB9E06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413763"/>
            <a:ext cx="5170634" cy="21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6038F-F9CE-0444-1D35-BA6C7832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95"/>
            <a:ext cx="7620660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226D-6A4C-FE7A-75D0-6C5C3DA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3" y="3429000"/>
            <a:ext cx="6353078" cy="30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FD23-2843-4EAB-B122-E694187E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08" y="387752"/>
            <a:ext cx="5571342" cy="326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79B0C-ABF5-472F-8E09-28F65FC5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5"/>
            <a:ext cx="5918477" cy="3491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F0884-3669-4426-BB97-4F0525F84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8" y="3805457"/>
            <a:ext cx="5306552" cy="2885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D65CA-2A21-4B17-99AC-9C9DFE476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8" y="4036418"/>
            <a:ext cx="5013104" cy="24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2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D2D2B-241B-4F59-B4B2-37E016AD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42" y="197840"/>
            <a:ext cx="6675698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19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1655C-478B-4DBD-B814-B65072D3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76308"/>
            <a:ext cx="6506987" cy="3671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DC6C7-D066-4B2E-B283-AB4C1D3B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87" y="270306"/>
            <a:ext cx="5685013" cy="283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93436-EC51-4DB2-9560-313D1074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87" y="3395755"/>
            <a:ext cx="5479255" cy="1729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61601-0400-447B-8C90-DB0C5FC3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14" y="5252906"/>
            <a:ext cx="6433365" cy="830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30C02-53DA-42FA-A039-65351DBB3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53" y="5995925"/>
            <a:ext cx="6416596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4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E6720-D111-42BF-B14A-B987AD45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402869"/>
            <a:ext cx="5362483" cy="30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93682-E8EB-4376-ACCB-BF260242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7044"/>
            <a:ext cx="5842945" cy="28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7215E-18CE-4D98-B68A-48F95E06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7" y="183614"/>
            <a:ext cx="5964673" cy="295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896B7-2F88-478B-875D-9C998A8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60" y="183614"/>
            <a:ext cx="5823611" cy="3137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9C219-0449-488C-B9DF-B22A62CF4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0" y="3816579"/>
            <a:ext cx="8519898" cy="2697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64DBC6-C296-4409-A600-FE7CBFC347CB}"/>
              </a:ext>
            </a:extLst>
          </p:cNvPr>
          <p:cNvCxnSpPr/>
          <p:nvPr/>
        </p:nvCxnSpPr>
        <p:spPr>
          <a:xfrm flipH="1">
            <a:off x="3833091" y="3066473"/>
            <a:ext cx="6012873" cy="327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69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78CF4-4D79-4CC7-B9A6-83F4C0DE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5" y="408246"/>
            <a:ext cx="8169348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658D41-6805-4473-8350-1AAC0B4B4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9" y="118110"/>
            <a:ext cx="7461765" cy="43084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42803-7091-4230-AA75-EC236659B0C3}"/>
              </a:ext>
            </a:extLst>
          </p:cNvPr>
          <p:cNvSpPr/>
          <p:nvPr/>
        </p:nvSpPr>
        <p:spPr>
          <a:xfrm>
            <a:off x="6894421" y="4020788"/>
            <a:ext cx="42694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 Formats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Privacy Enhanced Mail (PEM)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 format.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Base-64 encoded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with header and footer lines.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Preferred format in OpenSSL and most software based on it (e.g. Apache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mod_ssl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stunnel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Distinguished Encoding Rules (DER)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Binary format. Preferred format in Windows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environments. Also the official format for Internet download of certificates and CRLs.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5E681-BABA-4F3C-996D-388D822C38BD}"/>
              </a:ext>
            </a:extLst>
          </p:cNvPr>
          <p:cNvSpPr/>
          <p:nvPr/>
        </p:nvSpPr>
        <p:spPr>
          <a:xfrm>
            <a:off x="367839" y="4677786"/>
            <a:ext cx="74617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PKCS#8 private keys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PKCS#10 CSRs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PKCS#7 bundles of two or more certificates ( Response to CSR)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PKCS#12 bundles of private key + certificate(s)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2EC81-47CF-7358-9200-F0BD91130C70}"/>
              </a:ext>
            </a:extLst>
          </p:cNvPr>
          <p:cNvSpPr txBox="1"/>
          <p:nvPr/>
        </p:nvSpPr>
        <p:spPr>
          <a:xfrm>
            <a:off x="7648264" y="282667"/>
            <a:ext cx="42561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PKCS#7 lets you sign and encrypt generic data using X.509 certificates. Also PKCS#7 format can be used to store one or more certificates without private keys (private keys can be put as a data payload and encrypted this way).</a:t>
            </a:r>
          </a:p>
          <a:p>
            <a:endParaRPr lang="en-US" sz="1600" dirty="0"/>
          </a:p>
          <a:p>
            <a:r>
              <a:rPr lang="en-US" sz="1600" dirty="0"/>
              <a:t>PKCS#10 defines format for certificate requests.</a:t>
            </a:r>
          </a:p>
          <a:p>
            <a:endParaRPr lang="en-US" sz="1600" dirty="0"/>
          </a:p>
          <a:p>
            <a:r>
              <a:rPr lang="en-US" sz="1600" dirty="0"/>
              <a:t>PKCS#12 provides a container for one or several certificates with private keys</a:t>
            </a:r>
          </a:p>
        </p:txBody>
      </p:sp>
    </p:spTree>
    <p:extLst>
      <p:ext uri="{BB962C8B-B14F-4D97-AF65-F5344CB8AC3E}">
        <p14:creationId xmlns:p14="http://schemas.microsoft.com/office/powerpoint/2010/main" val="18406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868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EDC05-D30E-412E-B3EB-39EB2829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5" y="2037924"/>
            <a:ext cx="8260796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8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70FC9-5985-4E5D-B65F-04995FE5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5" y="207687"/>
            <a:ext cx="6139290" cy="302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4E256-E2E2-4782-BC81-564D5884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" y="3624077"/>
            <a:ext cx="6388262" cy="2962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8B2F1-B78F-4A81-A31A-53C6E9F75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42" y="5950266"/>
            <a:ext cx="377222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F4852-97B0-451A-A10E-33948CC0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3" y="272462"/>
            <a:ext cx="8245555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0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E9733-1EF2-43F7-9DDD-78837787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8" y="2018380"/>
            <a:ext cx="8024555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5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842FA-70C5-4024-8CF2-08436B08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5" y="406571"/>
            <a:ext cx="7986452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6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15D80-5D08-4F06-B959-B3DE320B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07" y="317560"/>
            <a:ext cx="6774767" cy="393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19F90-A76B-BC26-15BA-CBF6A4B1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2" y="470026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61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8CDA9-2961-4880-88D0-43DA6883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18" y="192762"/>
            <a:ext cx="7010754" cy="323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9317F-3873-4B78-85A2-9503A13A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09" y="3949748"/>
            <a:ext cx="6635500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F6B52-1DF8-F575-32A1-67EFB4243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1" y="362527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58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DA693-2ACF-4EAF-A2F1-C4FE116B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59" y="75910"/>
            <a:ext cx="5987973" cy="311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9475B-0F74-4128-9D1D-A880C430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87" y="3528290"/>
            <a:ext cx="5277100" cy="3003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34857-8586-AD2F-815A-C69C6984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92" y="516208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66BFF-5163-4111-9CD1-0ACB19407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13" y="253848"/>
            <a:ext cx="7917866" cy="3505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F9829-8ABC-8C1C-19C3-8D8FBEB5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7" y="433081"/>
            <a:ext cx="3688726" cy="20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2F4AD-BF65-2CD5-F386-B7AE06B0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78" y="317265"/>
            <a:ext cx="8237934" cy="5410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AFB4B-9D26-2EAA-7591-48D9DBC74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069" y="979695"/>
            <a:ext cx="5608806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3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A9D0F-4842-45D7-9663-83A94134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726" y="141853"/>
            <a:ext cx="7552074" cy="358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1D490-9FDC-45B1-84BF-D1F62766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81" y="4148952"/>
            <a:ext cx="1905165" cy="518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7F06E-ADC2-48CC-1663-EEB94A56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9" y="331530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7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9EFF3-7F68-4821-8F67-27E0D1C6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68" y="255921"/>
            <a:ext cx="7026249" cy="3612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B2BF8-83C6-8071-573F-E20BA89C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3" y="590099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0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43E3-A988-4A3F-9BDD-93D6ED850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548" y="209980"/>
            <a:ext cx="7308213" cy="3353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489CD-F17B-B6F0-7857-A2E9F069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71" y="322244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D56692-F640-14C1-6147-9D89AE25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79" y="384626"/>
            <a:ext cx="6782388" cy="4259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FD480-EBD0-67AD-8A76-68C93477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7" y="384627"/>
            <a:ext cx="3928871" cy="22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06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58662-B49A-3406-0466-73FCA404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62" y="351491"/>
            <a:ext cx="6553768" cy="425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7D61F-1BB8-61D8-284B-7D0205D1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7" y="351491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9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473C5-62EC-0250-DFF1-57ABA731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1" y="202171"/>
            <a:ext cx="4237087" cy="2408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32B22-B4DB-AB31-5E5E-16E77600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42" y="202171"/>
            <a:ext cx="7117697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7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F1438-7B5F-46B5-92BD-45D5D22A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2" y="1130413"/>
            <a:ext cx="5860288" cy="271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AD42-410A-456B-BC8A-DC4DAD23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74" y="1130413"/>
            <a:ext cx="5248499" cy="29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1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A7A5D-0166-14FA-306C-1402579A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5" y="211407"/>
            <a:ext cx="4237087" cy="24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0475B-A305-BD83-6343-55F95DD6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463604"/>
            <a:ext cx="7437765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7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A11D5-AFC3-921F-51B2-8BE0F483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73" y="470526"/>
            <a:ext cx="6897928" cy="3835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01409-0177-86D7-8D7B-EFAEF56B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" y="276062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3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D1735-A6A6-14B6-513C-8404DF7E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9" y="703630"/>
            <a:ext cx="7826418" cy="417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0D598-3562-0D02-F64D-4D740EC6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" y="276062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140CA-5EA5-6C84-4E2C-74F22CA53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18" y="460575"/>
            <a:ext cx="4580017" cy="2057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83927-7D4D-3340-A607-DB0E672C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37" y="2815716"/>
            <a:ext cx="7933107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08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DDB80-E928-2C00-E278-E3AF13CF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08" y="239116"/>
            <a:ext cx="7029553" cy="3963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45EAF-0D5D-E9A0-8288-90333831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" y="239116"/>
            <a:ext cx="3914495" cy="22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4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63588-9DB2-4FA9-9163-2E76D2E8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0" y="375468"/>
            <a:ext cx="7521592" cy="2430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57221-46EC-48B3-8480-B776B396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2" y="3158456"/>
            <a:ext cx="7940728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8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F29F5-CDED-4D11-9119-E7B7ED1D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8" y="217940"/>
            <a:ext cx="787976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7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5F4C8-5CDE-489F-8BFB-9359BC45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3" y="220713"/>
            <a:ext cx="7590178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92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7D605-32F1-4587-A821-D18514BB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7" y="0"/>
            <a:ext cx="6945745" cy="326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1A891-D242-476C-A1A5-3AC3164F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7" y="3502854"/>
            <a:ext cx="6945745" cy="30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8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AAD08-8137-42F1-A0F3-A508C2C5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6" y="144495"/>
            <a:ext cx="8024555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419F-1951-44F9-BAB3-A57E71C5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8" y="3615215"/>
            <a:ext cx="7088566" cy="32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53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E24FA-23E8-445A-9BAB-E613C7E1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5" y="198766"/>
            <a:ext cx="808552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03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F057-7A67-4C3F-1B5C-EF4E7AFE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6" y="0"/>
            <a:ext cx="7506350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1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B49C-44BA-4F8D-7BD0-2FDCD2F4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7" y="563831"/>
            <a:ext cx="3429297" cy="3772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5E6B-FBAF-2C8C-6D56-85FDB7EE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48" y="563831"/>
            <a:ext cx="3505504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6D066-503E-658B-4F7F-00264B31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6" y="775205"/>
            <a:ext cx="8192210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C4CB4-3CFF-3EA8-BBCA-F1F1A2B6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73" y="353269"/>
            <a:ext cx="8436071" cy="58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743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DD3ED-E3D7-B8A1-8D25-C6B11092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69" y="1291405"/>
            <a:ext cx="7453006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64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48F44-E0B9-41C9-AAED-5A41AA53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9491"/>
            <a:ext cx="9803491" cy="51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4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975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362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83C97-CEA3-1332-BAD4-6AC53B9B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61"/>
            <a:ext cx="6408975" cy="666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AE3DA-67BD-9364-E456-2A34CEB8D65C}"/>
              </a:ext>
            </a:extLst>
          </p:cNvPr>
          <p:cNvSpPr txBox="1"/>
          <p:nvPr/>
        </p:nvSpPr>
        <p:spPr>
          <a:xfrm>
            <a:off x="6408975" y="836458"/>
            <a:ext cx="5505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Initializing a connection in SSH consists of:</a:t>
            </a:r>
          </a:p>
          <a:p>
            <a:r>
              <a:rPr lang="en-US" sz="1600" dirty="0"/>
              <a:t>• Negotiating the version of the protocol to use</a:t>
            </a:r>
          </a:p>
          <a:p>
            <a:r>
              <a:rPr lang="en-US" sz="1600" dirty="0"/>
              <a:t>• Negotiating cryptographic algorithms and other options to use</a:t>
            </a:r>
          </a:p>
          <a:p>
            <a:r>
              <a:rPr lang="en-US" sz="1600" dirty="0"/>
              <a:t>• Negotiating a one-time session key for encrypting the rest of the session</a:t>
            </a:r>
          </a:p>
          <a:p>
            <a:r>
              <a:rPr lang="en-US" sz="1600" dirty="0"/>
              <a:t>• Authenticating the server host using its </a:t>
            </a:r>
            <a:r>
              <a:rPr lang="en-US" sz="1600" b="1" dirty="0">
                <a:highlight>
                  <a:srgbClr val="FFFF00"/>
                </a:highlight>
              </a:rPr>
              <a:t>host key</a:t>
            </a:r>
          </a:p>
          <a:p>
            <a:r>
              <a:rPr lang="en-US" sz="1600" dirty="0"/>
              <a:t>• Authenticating </a:t>
            </a:r>
            <a:r>
              <a:rPr lang="en-US" sz="1600" b="1" dirty="0"/>
              <a:t>the user using a password, public key authentication, or other means.</a:t>
            </a:r>
          </a:p>
          <a:p>
            <a:r>
              <a:rPr lang="en-US" sz="1600" dirty="0"/>
              <a:t>After this, data can be exchanged, including terminal data, graphics, and files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067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A89D-E2E0-2692-3EBF-0F49E157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3" y="278678"/>
            <a:ext cx="8667337" cy="57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47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92147-4E5E-14C5-1E3E-97AEC4CB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30" y="492310"/>
            <a:ext cx="6073666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D0717-4E28-1015-0C40-95C102D4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4" y="369789"/>
            <a:ext cx="7574936" cy="5601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A3BA-EB52-24FA-CDC7-58E82D81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8" y="5970974"/>
            <a:ext cx="7171041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9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29518-1831-53CA-B566-E286CA00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10" y="356242"/>
            <a:ext cx="8154107" cy="38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2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B1EF2-FC3B-5E3C-1244-7E872315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59" y="294672"/>
            <a:ext cx="6430638" cy="337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D2906-56E8-A3DC-FF10-E0A7629D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7" y="3804649"/>
            <a:ext cx="9114310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1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30188</TotalTime>
  <Words>617</Words>
  <Application>Microsoft Office PowerPoint</Application>
  <PresentationFormat>Widescreen</PresentationFormat>
  <Paragraphs>65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Signature = Encrypted hash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 Patel</dc:creator>
  <cp:lastModifiedBy>Viral Patel</cp:lastModifiedBy>
  <cp:revision>32</cp:revision>
  <dcterms:created xsi:type="dcterms:W3CDTF">2022-03-13T07:17:47Z</dcterms:created>
  <dcterms:modified xsi:type="dcterms:W3CDTF">2023-01-05T12:43:10Z</dcterms:modified>
</cp:coreProperties>
</file>